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330" r:id="rId4"/>
    <p:sldId id="334" r:id="rId5"/>
    <p:sldId id="329" r:id="rId6"/>
    <p:sldId id="307" r:id="rId7"/>
    <p:sldId id="32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5"/>
    <p:restoredTop sz="76977"/>
  </p:normalViewPr>
  <p:slideViewPr>
    <p:cSldViewPr snapToGrid="0" snapToObjects="1">
      <p:cViewPr varScale="1">
        <p:scale>
          <a:sx n="73" d="100"/>
          <a:sy n="73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EBEFE-14F0-AE47-A989-2A9B4AE9F318}" type="datetimeFigureOut">
              <a:rPr lang="en-US" smtClean="0"/>
              <a:t>7/13/21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E3448-116E-9C4C-B197-A0C10E533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2F0B-7686-4798-B0C5-ECADB9C2FE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9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principles of Object-oriented Programming: </a:t>
            </a:r>
          </a:p>
          <a:p>
            <a:pPr marL="171450" indent="-171450">
              <a:buFontTx/>
              <a:buChar char="-"/>
            </a:pPr>
            <a:r>
              <a:rPr lang="en-US" dirty="0"/>
              <a:t>Encapsulation </a:t>
            </a:r>
          </a:p>
          <a:p>
            <a:pPr marL="171450" indent="-171450">
              <a:buFontTx/>
              <a:buChar char="-"/>
            </a:pPr>
            <a:r>
              <a:rPr lang="en-US" dirty="0"/>
              <a:t>Abstraction </a:t>
            </a:r>
          </a:p>
          <a:p>
            <a:pPr marL="171450" indent="-171450">
              <a:buFontTx/>
              <a:buChar char="-"/>
            </a:pPr>
            <a:r>
              <a:rPr lang="en-US" dirty="0"/>
              <a:t>Inheritance </a:t>
            </a:r>
          </a:p>
          <a:p>
            <a:pPr marL="171450" indent="-171450">
              <a:buFontTx/>
              <a:buChar char="-"/>
            </a:pPr>
            <a:r>
              <a:rPr lang="en-US" dirty="0"/>
              <a:t>Polymorphism </a:t>
            </a:r>
          </a:p>
          <a:p>
            <a:endParaRPr lang="en-US" dirty="0"/>
          </a:p>
          <a:p>
            <a:r>
              <a:rPr lang="en-US" dirty="0"/>
              <a:t>How do we capture the representation of ‘things’ and create a model of our environment? </a:t>
            </a:r>
          </a:p>
          <a:p>
            <a:r>
              <a:rPr lang="en-US" dirty="0"/>
              <a:t>First order of abstraction. There are lots of things that the same but with different attribute values. For example people – we all have a name, a height, we have interests and friends. </a:t>
            </a:r>
          </a:p>
          <a:p>
            <a:r>
              <a:rPr lang="en-US" dirty="0"/>
              <a:t>- Think of a social media platform. Everyone has a profile but everyone’s profile is unique. </a:t>
            </a:r>
          </a:p>
          <a:p>
            <a:r>
              <a:rPr lang="en-US" dirty="0"/>
              <a:t>Second order of abstraction is in the definition of the definitions things are related to things.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Think how an admin profile enables different actions to be taken on a system or how different products lines might have different attributes for an e-commerce store.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Composition and encapsulation are similar.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E3448-116E-9C4C-B197-A0C10E533B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1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resources hang from the ELE pages. </a:t>
            </a:r>
          </a:p>
          <a:p>
            <a:endParaRPr lang="en-GB" baseline="0" dirty="0"/>
          </a:p>
          <a:p>
            <a:r>
              <a:rPr lang="en-GB" baseline="0" dirty="0"/>
              <a:t>How many of you have looked through them?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2F0B-7686-4798-B0C5-ECADB9C2FE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7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CEB9-A827-B548-AAC6-7534C3525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AD52C-FAAE-3A4C-A787-AF726555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246F7-A0E8-0749-996C-6FE8F15E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5AAD-DABD-8343-8BEE-2CF75CCF429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70879-2A4E-7A4C-9108-E2031ED7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A417F-99EA-CD46-8AAA-8A9B7CF7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720E-0290-BA45-8E56-6EA9ADE9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8EE2-0934-9D40-8F98-0EF93404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806CA-DCA8-A348-B1AD-4CE98BADC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66FB5-C78F-5C4F-87EF-75CD848A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5AAD-DABD-8343-8BEE-2CF75CCF429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00E08-D64B-DE45-9530-25CA9A45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CA15F-66B3-3548-9B4E-FBBA8524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720E-0290-BA45-8E56-6EA9ADE9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3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436059-ACEF-5047-BBF2-EF0F8B3F5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619B0-59E9-BB42-BD59-B6CA96EE3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821AB-C8FD-C647-B69F-011D4229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5AAD-DABD-8343-8BEE-2CF75CCF429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B6B0B-640C-5943-8D36-9C46A24E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36D63-6561-5C48-BB74-FE7C3E54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720E-0290-BA45-8E56-6EA9ADE9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9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B0B8-25E3-C041-8CBD-7D06B11CF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9FE7F-B943-3E4A-84E1-9D90DB74F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68A77-0C09-C742-B2D7-36A9156A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5AAD-DABD-8343-8BEE-2CF75CCF429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8D557-E9CB-C34D-96B9-36C2CF38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BA996-48DF-F04F-A922-0EC9D92B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720E-0290-BA45-8E56-6EA9ADE9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1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D9D7-3D27-9D46-92FC-1B491BD4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0931C-0068-E74E-AD94-269E32994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21EFE-1683-D549-9CE1-2ADE5464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5AAD-DABD-8343-8BEE-2CF75CCF429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9553D-0199-9245-9E13-9CE026A4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BD09F-152B-1946-AB32-8E08C33F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720E-0290-BA45-8E56-6EA9ADE9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2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919D-EC99-704E-8ACE-0F94C198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D964-2EA5-9A43-8BD7-46841792C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D75E3-3F84-194D-83C1-864F252CD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445E6-A18F-AD41-89FC-5723FBD3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5AAD-DABD-8343-8BEE-2CF75CCF429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92936-E9F9-B14C-9154-959DF05C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61627-E554-1D4C-B6AE-C811A1CB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720E-0290-BA45-8E56-6EA9ADE9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8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2C3C-6E2B-2947-836D-80C1EDDC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02318-438B-6341-8064-3C69B0948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289F0-D8FB-6148-A9CD-50729FCC1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34461-C1D6-C34C-B541-DE95ADDD7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036B9-83CF-4443-8649-0BE142935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ADB17-44DB-164A-9976-BC3684CC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5AAD-DABD-8343-8BEE-2CF75CCF429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26D79-E872-CD48-BE3A-AF64B31E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6B18B-F2C8-C54F-BF4F-3C84F2E8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720E-0290-BA45-8E56-6EA9ADE9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FD21D-FD54-A249-BD4B-EC01FF6A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548CE-5695-DB46-A2C2-8BC339A6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5AAD-DABD-8343-8BEE-2CF75CCF429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EC180-40DD-6D47-A719-975CE0CE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2CC16-A530-9F44-90BF-937D2F86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720E-0290-BA45-8E56-6EA9ADE9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5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F5356-D5C4-294D-BFE3-2C1FA4A1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5AAD-DABD-8343-8BEE-2CF75CCF429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A3335-6F07-8F43-AEB2-3BAE92D6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32EDE-ACEC-EB48-8C9C-BCA2D3D6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720E-0290-BA45-8E56-6EA9ADE9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2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936D-945F-C94C-AC3B-99345D685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A2EAA-91E5-6F44-AFB5-A250EFEF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52A02-5951-2B42-8532-67AF252A3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17F9F-92EC-464E-B7CE-8328707F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5AAD-DABD-8343-8BEE-2CF75CCF429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0099D-E76F-684D-8DD2-023D22C8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C37BE-0C38-5449-8A38-DF1C4097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720E-0290-BA45-8E56-6EA9ADE9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1B0AD-232A-9045-991E-5092A39C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19F5E-5756-A64A-9EF6-E34EFC16D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58D1A-BD49-3D4F-A8BD-04A29228A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D9073-03CC-DF40-8634-19F4AF89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5AAD-DABD-8343-8BEE-2CF75CCF429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AEE89-64CE-0046-BDEF-92AD66A8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BDCC4-F811-C645-B150-0DACFEF4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720E-0290-BA45-8E56-6EA9ADE9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2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CB9E0-94ED-B543-BD0D-F8DE083F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E4A99-77A7-B84D-8C0C-35A5DC710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22BF5-1305-F14F-B71F-1CA75CED1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5AAD-DABD-8343-8BEE-2CF75CCF4291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D694C-23C5-C14A-A442-E9308BDD7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7F2C-25FD-C541-B185-4D57CAAF4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9720E-0290-BA45-8E56-6EA9ADE9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collison.github.io/JPMC-java-intro-202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collison.github.io/java-programming-foundation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docs.oracle.com/javase/8/docs/api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greenteapress.com/wp/think-java-2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ingbat.com/java" TargetMode="External"/><Relationship Id="rId11" Type="http://schemas.openxmlformats.org/officeDocument/2006/relationships/image" Target="../media/image6.tiff"/><Relationship Id="rId5" Type="http://schemas.openxmlformats.org/officeDocument/2006/relationships/hyperlink" Target="https://stackoverflow.com/" TargetMode="External"/><Relationship Id="rId10" Type="http://schemas.openxmlformats.org/officeDocument/2006/relationships/image" Target="../media/image5.tiff"/><Relationship Id="rId4" Type="http://schemas.openxmlformats.org/officeDocument/2006/relationships/hyperlink" Target="https://www.w3schools.com/java/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9E5D4E-F2E5-DE4B-9B67-35857512F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87" t="14126" b="12593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E79501-3098-704F-B874-BAEC394A7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5067" y="-311942"/>
            <a:ext cx="7636933" cy="47799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Programming in Java </a:t>
            </a:r>
            <a:br>
              <a:rPr lang="en-US" sz="4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5-day workshop </a:t>
            </a:r>
            <a:b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Object-oriented design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DE4D1-C85D-9F49-B619-A44B51226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7333" y="5410200"/>
            <a:ext cx="4978400" cy="14478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Matt Collison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JP Morgan Chase 2021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PiJ2.1: Object-oriented design</a:t>
            </a:r>
          </a:p>
        </p:txBody>
      </p:sp>
    </p:spTree>
    <p:extLst>
      <p:ext uri="{BB962C8B-B14F-4D97-AF65-F5344CB8AC3E}">
        <p14:creationId xmlns:p14="http://schemas.microsoft.com/office/powerpoint/2010/main" val="284356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Principles of OOP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Defining a Java class</a:t>
            </a:r>
          </a:p>
          <a:p>
            <a:r>
              <a:rPr lang="en-GB" dirty="0"/>
              <a:t>Attributes </a:t>
            </a:r>
          </a:p>
          <a:p>
            <a:r>
              <a:rPr lang="en-GB" dirty="0"/>
              <a:t>Constructors </a:t>
            </a:r>
          </a:p>
          <a:p>
            <a:r>
              <a:rPr lang="en-GB" dirty="0"/>
              <a:t>Methods </a:t>
            </a:r>
          </a:p>
        </p:txBody>
      </p:sp>
    </p:spTree>
    <p:extLst>
      <p:ext uri="{BB962C8B-B14F-4D97-AF65-F5344CB8AC3E}">
        <p14:creationId xmlns:p14="http://schemas.microsoft.com/office/powerpoint/2010/main" val="47844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4FD7-6302-D944-8091-6BD7B3A4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programming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6549F-AF2A-5340-8B9B-D83A3D635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0107"/>
            <a:ext cx="10515600" cy="3556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…a programming paradigm that uses </a:t>
            </a:r>
            <a:r>
              <a:rPr lang="en-GB" sz="3600" b="1" i="1" dirty="0">
                <a:solidFill>
                  <a:srgbClr val="C00000"/>
                </a:solidFill>
              </a:rPr>
              <a:t>abstraction</a:t>
            </a:r>
            <a:r>
              <a:rPr lang="en-GB" sz="3600" dirty="0"/>
              <a:t> (in the form of classes and objects) to create </a:t>
            </a:r>
            <a:r>
              <a:rPr lang="en-GB" sz="3600" b="1" i="1" dirty="0">
                <a:solidFill>
                  <a:srgbClr val="C00000"/>
                </a:solidFill>
              </a:rPr>
              <a:t>models</a:t>
            </a:r>
            <a:r>
              <a:rPr lang="en-GB" sz="3600" dirty="0"/>
              <a:t> based on the real world environment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264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658A-6F4B-3041-8AC1-09014330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4508" cy="1325563"/>
          </a:xfrm>
        </p:spPr>
        <p:txBody>
          <a:bodyPr>
            <a:normAutofit/>
          </a:bodyPr>
          <a:lstStyle/>
          <a:p>
            <a:r>
              <a:rPr lang="en-US" dirty="0"/>
              <a:t>Four principles of OOP: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BA4D4-2D3B-8848-94A1-87CC84BAD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b="1" dirty="0">
                <a:solidFill>
                  <a:srgbClr val="C00000"/>
                </a:solidFill>
              </a:rPr>
              <a:t>Encapsulation</a:t>
            </a:r>
            <a:r>
              <a:rPr lang="en-US" sz="4400" dirty="0"/>
              <a:t> – defining a class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b="1" dirty="0">
                <a:solidFill>
                  <a:srgbClr val="C00000"/>
                </a:solidFill>
              </a:rPr>
              <a:t>Abstraction</a:t>
            </a:r>
            <a:r>
              <a:rPr lang="en-US" sz="4400" dirty="0"/>
              <a:t> – modifying the objects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b="1" dirty="0">
                <a:solidFill>
                  <a:srgbClr val="C00000"/>
                </a:solidFill>
              </a:rPr>
              <a:t>Inheritance</a:t>
            </a:r>
            <a:r>
              <a:rPr lang="en-US" sz="4400" dirty="0"/>
              <a:t> – extending classes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b="1" dirty="0">
                <a:solidFill>
                  <a:srgbClr val="C00000"/>
                </a:solidFill>
              </a:rPr>
              <a:t>Polymorphism</a:t>
            </a:r>
            <a:r>
              <a:rPr lang="en-US" sz="4400" dirty="0"/>
              <a:t> – implementing interfaces </a:t>
            </a:r>
          </a:p>
          <a:p>
            <a:pPr marL="171450" indent="-171450">
              <a:buFontTx/>
              <a:buChar char="-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20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FA3E-ED0A-BC4D-AF74-3F0A4A7F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achieve abstraction through OOP?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286A-25CF-DB48-8809-041823E44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Classes and objects: </a:t>
            </a:r>
            <a:r>
              <a:rPr lang="en-US" dirty="0"/>
              <a:t>The first order of abstraction. </a:t>
            </a:r>
            <a:r>
              <a:rPr lang="en-US" b="1" dirty="0">
                <a:solidFill>
                  <a:srgbClr val="0070C0"/>
                </a:solidFill>
              </a:rPr>
              <a:t>class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new</a:t>
            </a:r>
          </a:p>
          <a:p>
            <a:pPr lvl="1"/>
            <a:r>
              <a:rPr lang="en-US" dirty="0"/>
              <a:t>There are lots of things that the same but with different attribute values. </a:t>
            </a:r>
          </a:p>
          <a:p>
            <a:pPr lvl="1"/>
            <a:r>
              <a:rPr lang="en-US" dirty="0"/>
              <a:t>For example people – we all have a name, a height, we have interests and friends. Think of a social media platform. Everyone has a profile but everyone’s profile is unique.</a:t>
            </a:r>
          </a:p>
          <a:p>
            <a:r>
              <a:rPr lang="en-US" b="1" dirty="0">
                <a:solidFill>
                  <a:srgbClr val="C00000"/>
                </a:solidFill>
              </a:rPr>
              <a:t>Class inheritance: </a:t>
            </a:r>
            <a:r>
              <a:rPr lang="en-US" dirty="0"/>
              <a:t>The second order of abstraction </a:t>
            </a:r>
            <a:r>
              <a:rPr lang="en-US" b="1" dirty="0">
                <a:solidFill>
                  <a:srgbClr val="0070C0"/>
                </a:solidFill>
              </a:rPr>
              <a:t>extends</a:t>
            </a:r>
          </a:p>
          <a:p>
            <a:pPr lvl="1"/>
            <a:r>
              <a:rPr lang="en-US" dirty="0"/>
              <a:t>The definitions for things can share common features. </a:t>
            </a:r>
          </a:p>
          <a:p>
            <a:pPr lvl="1"/>
            <a:r>
              <a:rPr lang="en-US" dirty="0"/>
              <a:t>For example the administrator account and a user account both require a username, password and contact details. Each of these account would extend a common ‘parent’ account definition. </a:t>
            </a:r>
          </a:p>
          <a:p>
            <a:r>
              <a:rPr lang="en-US" b="1" dirty="0">
                <a:solidFill>
                  <a:srgbClr val="C00000"/>
                </a:solidFill>
              </a:rPr>
              <a:t>Polymorphism: </a:t>
            </a:r>
            <a:r>
              <a:rPr lang="en-US" dirty="0"/>
              <a:t>The third order of abstraction </a:t>
            </a:r>
            <a:r>
              <a:rPr lang="en-US" b="1" dirty="0">
                <a:solidFill>
                  <a:srgbClr val="0070C0"/>
                </a:solidFill>
              </a:rPr>
              <a:t>implements </a:t>
            </a:r>
          </a:p>
          <a:p>
            <a:pPr lvl="1"/>
            <a:r>
              <a:rPr lang="en-US" dirty="0"/>
              <a:t>The definitions for things can share features but complete them in different ways to achieve different </a:t>
            </a:r>
            <a:r>
              <a:rPr lang="en-US" dirty="0" err="1"/>
              <a:t>behaviours</a:t>
            </a:r>
            <a:r>
              <a:rPr lang="en-US" dirty="0"/>
              <a:t>. For example an e-commerce store must have a database binding, a layout schema for the UI but the specific implementations are unique. These aren’t just different values but different functions. </a:t>
            </a:r>
          </a:p>
        </p:txBody>
      </p:sp>
    </p:spTree>
    <p:extLst>
      <p:ext uri="{BB962C8B-B14F-4D97-AF65-F5344CB8AC3E}">
        <p14:creationId xmlns:p14="http://schemas.microsoft.com/office/powerpoint/2010/main" val="92719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2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The workshop homepage </a:t>
            </a:r>
          </a:p>
          <a:p>
            <a:pPr marL="0" indent="0" algn="ctr">
              <a:buNone/>
            </a:pPr>
            <a:r>
              <a:rPr lang="en-GB" b="1" dirty="0">
                <a:hlinkClick r:id="rId3"/>
              </a:rPr>
              <a:t>https://mcollison.github.io/JPMC-java-intro-2021/</a:t>
            </a:r>
            <a:r>
              <a:rPr lang="en-GB" b="1" dirty="0"/>
              <a:t> </a:t>
            </a:r>
            <a:endParaRPr lang="en-GB" b="1" dirty="0">
              <a:hlinkClick r:id="rId4"/>
            </a:endParaRP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The course materials </a:t>
            </a:r>
          </a:p>
          <a:p>
            <a:pPr marL="0" indent="0" algn="ctr">
              <a:buNone/>
            </a:pPr>
            <a:r>
              <a:rPr lang="en-GB" b="1" dirty="0">
                <a:hlinkClick r:id="rId4"/>
              </a:rPr>
              <a:t>https://mcollison.github.io/java-programming-foundations/</a:t>
            </a:r>
            <a:r>
              <a:rPr lang="en-GB" b="1" dirty="0"/>
              <a:t>  </a:t>
            </a:r>
          </a:p>
          <a:p>
            <a:pPr algn="ctr"/>
            <a:r>
              <a:rPr lang="en-GB" dirty="0"/>
              <a:t>Session worksheets – updated each week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6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16E6-AC4E-674E-AD7E-93B813F4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BD172-C530-1A4B-8A05-937FB1D6D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73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Think Java: How to think like a computer scientist</a:t>
            </a:r>
          </a:p>
          <a:p>
            <a:pPr lvl="1"/>
            <a:r>
              <a:rPr lang="en-GB" dirty="0"/>
              <a:t>Allen B Downey (O’Reilly Press)</a:t>
            </a:r>
          </a:p>
          <a:p>
            <a:pPr lvl="1"/>
            <a:r>
              <a:rPr lang="en-GB" dirty="0"/>
              <a:t>Available under Creative Commons license </a:t>
            </a:r>
          </a:p>
          <a:p>
            <a:pPr lvl="2"/>
            <a:r>
              <a:rPr lang="en-GB" dirty="0">
                <a:hlinkClick r:id="rId2"/>
              </a:rPr>
              <a:t>https://greenteapress.com/wp/think-java-2e/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Oracle central Java Documentation – </a:t>
            </a:r>
            <a:r>
              <a:rPr lang="en-GB" dirty="0">
                <a:hlinkClick r:id="rId3"/>
              </a:rPr>
              <a:t>https://docs.oracle.com/javase/8/docs/api/</a:t>
            </a:r>
            <a:r>
              <a:rPr lang="en-GB" dirty="0"/>
              <a:t>  </a:t>
            </a:r>
          </a:p>
          <a:p>
            <a:endParaRPr lang="en-GB" dirty="0"/>
          </a:p>
          <a:p>
            <a:r>
              <a:rPr lang="en-GB" dirty="0"/>
              <a:t>Other sources: </a:t>
            </a:r>
          </a:p>
          <a:p>
            <a:pPr lvl="1"/>
            <a:r>
              <a:rPr lang="en-GB" dirty="0"/>
              <a:t>W3Schools Java - </a:t>
            </a:r>
            <a:r>
              <a:rPr lang="en-GB" dirty="0">
                <a:hlinkClick r:id="rId4"/>
              </a:rPr>
              <a:t>https://www.w3schools.com/java/</a:t>
            </a:r>
            <a:r>
              <a:rPr lang="en-GB" dirty="0"/>
              <a:t>  </a:t>
            </a:r>
          </a:p>
          <a:p>
            <a:pPr lvl="1"/>
            <a:r>
              <a:rPr lang="en-GB" dirty="0"/>
              <a:t>stack overflow - </a:t>
            </a:r>
            <a:r>
              <a:rPr lang="en-GB" dirty="0">
                <a:hlinkClick r:id="rId5"/>
              </a:rPr>
              <a:t>https://stackoverflow.com/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Coding bat - </a:t>
            </a:r>
            <a:r>
              <a:rPr lang="en-GB" dirty="0">
                <a:hlinkClick r:id="rId6"/>
              </a:rPr>
              <a:t>https://codingbat.com/java</a:t>
            </a:r>
            <a:r>
              <a:rPr lang="en-GB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70477-D389-FF44-8653-ED198A595B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5564" y="1027906"/>
            <a:ext cx="1866900" cy="2445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AAFE33-EFC3-A545-AAF5-09EF3423E4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8266" y="3029744"/>
            <a:ext cx="3454400" cy="194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30AB04-E08C-A440-A4D9-ABEE82675DF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8546"/>
          <a:stretch/>
        </p:blipFill>
        <p:spPr>
          <a:xfrm>
            <a:off x="8161097" y="4972844"/>
            <a:ext cx="2616200" cy="1243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68E9C-7159-F94D-8D36-FDFF0499D8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1932" y="5812950"/>
            <a:ext cx="863600" cy="807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3546C3-D584-EF4C-BA47-5949ED3667B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4818" b="21229"/>
          <a:stretch/>
        </p:blipFill>
        <p:spPr>
          <a:xfrm>
            <a:off x="9416232" y="6011333"/>
            <a:ext cx="2388417" cy="8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85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543</Words>
  <Application>Microsoft Macintosh PowerPoint</Application>
  <PresentationFormat>Widescreen</PresentationFormat>
  <Paragraphs>65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Office Theme</vt:lpstr>
      <vt:lpstr>Programming in Java  5-day workshop   Object-oriented design </vt:lpstr>
      <vt:lpstr>Session overview </vt:lpstr>
      <vt:lpstr>Object-oriented programming is…</vt:lpstr>
      <vt:lpstr>Four principles of OOP: </vt:lpstr>
      <vt:lpstr>How do we achieve abstraction through OOP? </vt:lpstr>
      <vt:lpstr>Learning resources </vt:lpstr>
      <vt:lpstr>Additional resources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Programming Foundations </dc:title>
  <dc:creator>Collison, Matt</dc:creator>
  <cp:lastModifiedBy>Collison, Matt</cp:lastModifiedBy>
  <cp:revision>184</cp:revision>
  <dcterms:created xsi:type="dcterms:W3CDTF">2021-07-09T08:16:12Z</dcterms:created>
  <dcterms:modified xsi:type="dcterms:W3CDTF">2021-07-13T06:03:54Z</dcterms:modified>
</cp:coreProperties>
</file>